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1" r:id="rId5"/>
    <p:sldId id="408" r:id="rId6"/>
    <p:sldId id="530" r:id="rId7"/>
    <p:sldId id="417" r:id="rId8"/>
    <p:sldId id="412" r:id="rId9"/>
    <p:sldId id="547" r:id="rId10"/>
    <p:sldId id="551" r:id="rId11"/>
    <p:sldId id="519" r:id="rId12"/>
    <p:sldId id="548" r:id="rId13"/>
    <p:sldId id="522" r:id="rId14"/>
    <p:sldId id="550" r:id="rId15"/>
    <p:sldId id="553" r:id="rId16"/>
    <p:sldId id="552" r:id="rId17"/>
    <p:sldId id="523" r:id="rId18"/>
    <p:sldId id="554" r:id="rId19"/>
    <p:sldId id="555" r:id="rId20"/>
    <p:sldId id="524" r:id="rId21"/>
    <p:sldId id="541" r:id="rId22"/>
    <p:sldId id="542" r:id="rId23"/>
    <p:sldId id="520" r:id="rId24"/>
    <p:sldId id="521" r:id="rId25"/>
    <p:sldId id="567" r:id="rId26"/>
    <p:sldId id="28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00"/>
    <a:srgbClr val="6D338B"/>
    <a:srgbClr val="F2F2F2"/>
    <a:srgbClr val="F5F5F5"/>
    <a:srgbClr val="FFFFE1"/>
    <a:srgbClr val="FFFF9F"/>
    <a:srgbClr val="632B8F"/>
    <a:srgbClr val="2F1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158" autoAdjust="0"/>
  </p:normalViewPr>
  <p:slideViewPr>
    <p:cSldViewPr snapToGrid="0">
      <p:cViewPr varScale="1">
        <p:scale>
          <a:sx n="69" d="100"/>
          <a:sy n="69" d="100"/>
        </p:scale>
        <p:origin x="394" y="58"/>
      </p:cViewPr>
      <p:guideLst>
        <p:guide orient="horz" pos="23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image" Target="../media/image1.png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2.png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2.png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image" Target="../media/image2.png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image" Target="../media/image2.png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image" Target="../media/image2.png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tags" Target="../tags/tag179.xml"/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0" Type="http://schemas.openxmlformats.org/officeDocument/2006/relationships/tags" Target="../tags/tag181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0" Type="http://schemas.openxmlformats.org/officeDocument/2006/relationships/tags" Target="../tags/tag19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-40005" y="0"/>
            <a:ext cx="12232005" cy="37350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3"/>
            </p:custDataLst>
          </p:nvPr>
        </p:nvSpPr>
        <p:spPr>
          <a:xfrm>
            <a:off x="9471025" y="0"/>
            <a:ext cx="2720975" cy="247269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-10160" y="2193290"/>
            <a:ext cx="2148205" cy="206883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-9526" y="3429000"/>
            <a:ext cx="12240000" cy="0"/>
          </a:xfrm>
          <a:prstGeom prst="line">
            <a:avLst/>
          </a:prstGeom>
          <a:ln w="57150" cmpd="dbl">
            <a:solidFill>
              <a:srgbClr val="632B8F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图片 3" descr="C:/Users/51598/AppData/Local/Temp/kaimatting/20201102185702/output_aiMatting_20201102185759.pngoutput_aiMatting_2020110218575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79742" y="1778992"/>
            <a:ext cx="3052058" cy="30526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>
              <a:alpha val="18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 userDrawn="1">
            <p:custDataLst>
              <p:tags r:id="rId5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6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7" name="任意形状 8"/>
          <p:cNvSpPr/>
          <p:nvPr userDrawn="1">
            <p:custDataLst>
              <p:tags r:id="rId3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11" name="矩形 10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5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4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5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>
              <a:alpha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3"/>
            </p:custDataLst>
          </p:nvPr>
        </p:nvSpPr>
        <p:spPr>
          <a:xfrm>
            <a:off x="9490237" y="321259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2411670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 userDrawn="1">
            <p:custDataLst>
              <p:tags r:id="rId4"/>
            </p:custDataLst>
          </p:nvPr>
        </p:nvSpPr>
        <p:spPr>
          <a:xfrm>
            <a:off x="9480712" y="313004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5"/>
            </p:custDataLst>
          </p:nvPr>
        </p:nvSpPr>
        <p:spPr>
          <a:xfrm rot="10800000">
            <a:off x="261015" y="4113028"/>
            <a:ext cx="1887415" cy="184012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8"/>
          <p:cNvSpPr/>
          <p:nvPr userDrawn="1"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6200000">
            <a:off x="-21591" y="25773"/>
            <a:ext cx="1741805" cy="169862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0" y="5913755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3"/>
            </p:custDataLst>
          </p:nvPr>
        </p:nvSpPr>
        <p:spPr>
          <a:xfrm rot="16200000">
            <a:off x="-18383" y="15240"/>
            <a:ext cx="1243965" cy="121348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>
            <a:off x="10344785" y="0"/>
            <a:ext cx="1847215" cy="1801495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3810" y="5905500"/>
            <a:ext cx="976630" cy="952500"/>
          </a:xfrm>
          <a:custGeom>
            <a:avLst/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577850" y="1696720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14" name="矩形 13"/>
          <p:cNvSpPr/>
          <p:nvPr userDrawn="1">
            <p:custDataLst>
              <p:tags r:id="rId3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>
              <a:alpha val="3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8053705" y="295846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4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51598/AppData/Local/Temp/kaimatting/20201102184552/output_aiMatting_20201102184722.pngoutput_aiMatting_20201102184722"/>
          <p:cNvPicPr>
            <a:picLocks noChangeAspect="1"/>
          </p:cNvPicPr>
          <p:nvPr userDrawn="1"/>
        </p:nvPicPr>
        <p:blipFill>
          <a:blip r:embed="rId2">
            <a:biLevel thresh="50000"/>
            <a:lum bright="94000" contrast="60000"/>
          </a:blip>
          <a:stretch>
            <a:fillRect/>
          </a:stretch>
        </p:blipFill>
        <p:spPr>
          <a:xfrm>
            <a:off x="330835" y="2877185"/>
            <a:ext cx="3462655" cy="3463925"/>
          </a:xfrm>
          <a:prstGeom prst="rect">
            <a:avLst/>
          </a:prstGeom>
          <a:noFill/>
          <a:effectLst/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3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8" Type="http://schemas.openxmlformats.org/officeDocument/2006/relationships/theme" Target="../theme/theme1.xml"/><Relationship Id="rId37" Type="http://schemas.openxmlformats.org/officeDocument/2006/relationships/tags" Target="../tags/tag210.xml"/><Relationship Id="rId36" Type="http://schemas.openxmlformats.org/officeDocument/2006/relationships/tags" Target="../tags/tag209.xml"/><Relationship Id="rId35" Type="http://schemas.openxmlformats.org/officeDocument/2006/relationships/tags" Target="../tags/tag208.xml"/><Relationship Id="rId34" Type="http://schemas.openxmlformats.org/officeDocument/2006/relationships/tags" Target="../tags/tag207.xml"/><Relationship Id="rId33" Type="http://schemas.openxmlformats.org/officeDocument/2006/relationships/tags" Target="../tags/tag206.xml"/><Relationship Id="rId32" Type="http://schemas.openxmlformats.org/officeDocument/2006/relationships/tags" Target="../tags/tag205.xml"/><Relationship Id="rId31" Type="http://schemas.openxmlformats.org/officeDocument/2006/relationships/image" Target="../media/image3.png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3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4.png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42.xml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4.png"/><Relationship Id="rId2" Type="http://schemas.openxmlformats.org/officeDocument/2006/relationships/tags" Target="../tags/tag241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24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4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.png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4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.png"/><Relationship Id="rId2" Type="http://schemas.openxmlformats.org/officeDocument/2006/relationships/tags" Target="../tags/tag247.xml"/><Relationship Id="rId1" Type="http://schemas.openxmlformats.org/officeDocument/2006/relationships/tags" Target="../tags/tag24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50.xml"/><Relationship Id="rId7" Type="http://schemas.openxmlformats.org/officeDocument/2006/relationships/image" Target="../media/image52.jpeg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tags" Target="../tags/tag24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3" Type="http://schemas.openxmlformats.org/officeDocument/2006/relationships/image" Target="../media/image4.png"/><Relationship Id="rId2" Type="http://schemas.openxmlformats.org/officeDocument/2006/relationships/tags" Target="../tags/tag252.xml"/><Relationship Id="rId1" Type="http://schemas.openxmlformats.org/officeDocument/2006/relationships/tags" Target="../tags/tag2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55.xml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58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3" Type="http://schemas.openxmlformats.org/officeDocument/2006/relationships/image" Target="../media/image4.png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6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4.png"/><Relationship Id="rId2" Type="http://schemas.openxmlformats.org/officeDocument/2006/relationships/tags" Target="../tags/tag260.xml"/><Relationship Id="rId1" Type="http://schemas.openxmlformats.org/officeDocument/2006/relationships/tags" Target="../tags/tag25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14.xml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tags" Target="../tags/tag213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21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64.xml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4.png"/><Relationship Id="rId2" Type="http://schemas.openxmlformats.org/officeDocument/2006/relationships/tags" Target="../tags/tag263.xml"/><Relationship Id="rId10" Type="http://schemas.openxmlformats.org/officeDocument/2006/relationships/notesSlide" Target="../notesSlides/notesSlide18.xml"/><Relationship Id="rId1" Type="http://schemas.openxmlformats.org/officeDocument/2006/relationships/tags" Target="../tags/tag26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image" Target="../media/image4.png"/><Relationship Id="rId2" Type="http://schemas.openxmlformats.org/officeDocument/2006/relationships/tags" Target="../tags/tag266.xml"/><Relationship Id="rId1" Type="http://schemas.openxmlformats.org/officeDocument/2006/relationships/tags" Target="../tags/tag26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jpe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4.png"/><Relationship Id="rId2" Type="http://schemas.openxmlformats.org/officeDocument/2006/relationships/tags" Target="../tags/tag270.xml"/><Relationship Id="rId18" Type="http://schemas.openxmlformats.org/officeDocument/2006/relationships/notesSlide" Target="../notesSlides/notesSlide20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271.xml"/><Relationship Id="rId15" Type="http://schemas.openxmlformats.org/officeDocument/2006/relationships/image" Target="../media/image86.emf"/><Relationship Id="rId14" Type="http://schemas.openxmlformats.org/officeDocument/2006/relationships/image" Target="../media/image85.jpeg"/><Relationship Id="rId13" Type="http://schemas.openxmlformats.org/officeDocument/2006/relationships/image" Target="../media/image84.png"/><Relationship Id="rId12" Type="http://schemas.openxmlformats.org/officeDocument/2006/relationships/image" Target="../media/image83.png"/><Relationship Id="rId11" Type="http://schemas.openxmlformats.org/officeDocument/2006/relationships/image" Target="../media/image82.jpeg"/><Relationship Id="rId10" Type="http://schemas.openxmlformats.org/officeDocument/2006/relationships/image" Target="../media/image81.jpeg"/><Relationship Id="rId1" Type="http://schemas.openxmlformats.org/officeDocument/2006/relationships/tags" Target="../tags/tag26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jpeg"/><Relationship Id="rId8" Type="http://schemas.openxmlformats.org/officeDocument/2006/relationships/image" Target="../media/image91.jpeg"/><Relationship Id="rId7" Type="http://schemas.openxmlformats.org/officeDocument/2006/relationships/image" Target="../media/image90.jpeg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3" Type="http://schemas.openxmlformats.org/officeDocument/2006/relationships/image" Target="../media/image4.png"/><Relationship Id="rId2" Type="http://schemas.openxmlformats.org/officeDocument/2006/relationships/tags" Target="../tags/tag273.xml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74.xml"/><Relationship Id="rId1" Type="http://schemas.openxmlformats.org/officeDocument/2006/relationships/tags" Target="../tags/tag2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17.xml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4.png"/><Relationship Id="rId2" Type="http://schemas.openxmlformats.org/officeDocument/2006/relationships/tags" Target="../tags/tag216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21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0.xml"/><Relationship Id="rId3" Type="http://schemas.openxmlformats.org/officeDocument/2006/relationships/image" Target="../media/image4.png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23.xml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4.png"/><Relationship Id="rId2" Type="http://schemas.openxmlformats.org/officeDocument/2006/relationships/tags" Target="../tags/tag222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2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26.xml"/><Relationship Id="rId7" Type="http://schemas.openxmlformats.org/officeDocument/2006/relationships/image" Target="../media/image20.jpeg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4.png"/><Relationship Id="rId2" Type="http://schemas.openxmlformats.org/officeDocument/2006/relationships/tags" Target="../tags/tag225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22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29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4.png"/><Relationship Id="rId2" Type="http://schemas.openxmlformats.org/officeDocument/2006/relationships/tags" Target="../tags/tag228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22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33.xml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tags" Target="../tags/tag232.xml"/><Relationship Id="rId3" Type="http://schemas.openxmlformats.org/officeDocument/2006/relationships/image" Target="../media/image4.png"/><Relationship Id="rId2" Type="http://schemas.openxmlformats.org/officeDocument/2006/relationships/tags" Target="../tags/tag231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23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3" Type="http://schemas.openxmlformats.org/officeDocument/2006/relationships/image" Target="../media/image4.png"/><Relationship Id="rId2" Type="http://schemas.openxmlformats.org/officeDocument/2006/relationships/tags" Target="../tags/tag235.xml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36.xml"/><Relationship Id="rId1" Type="http://schemas.openxmlformats.org/officeDocument/2006/relationships/tags" Target="../tags/tag2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42770" y="1636395"/>
            <a:ext cx="8219440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45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45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生态防护一体化环境修复技术研究及应用</a:t>
            </a:r>
            <a:endParaRPr lang="zh-CN" altLang="en-US" sz="4500" b="1" dirty="0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02790" y="3339465"/>
            <a:ext cx="9806305" cy="29718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项目负责人：卞立波 教授  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电           话：</a:t>
            </a:r>
            <a:r>
              <a:rPr lang="en-US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13810606392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单           位：北京建筑大学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北京东方建科科技有限责任公司                  </a:t>
            </a:r>
            <a:endParaRPr lang="zh-CN" altLang="en-US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4420" cy="1217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-29845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26110" y="264795"/>
            <a:ext cx="53860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公路边坡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pic>
        <p:nvPicPr>
          <p:cNvPr id="3" name="图片 2" descr="DSCF225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34130" y="1965960"/>
            <a:ext cx="3728720" cy="31775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9135" y="1155065"/>
            <a:ext cx="3611880" cy="368300"/>
          </a:xfrm>
          <a:prstGeom prst="rect">
            <a:avLst/>
          </a:prstGeom>
          <a:solidFill>
            <a:srgbClr val="6D338B"/>
          </a:solidFill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天津市滨海新区津石高速生态护坡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9265" y="1663700"/>
            <a:ext cx="2941955" cy="3782060"/>
          </a:xfrm>
          <a:prstGeom prst="rect">
            <a:avLst/>
          </a:prstGeom>
        </p:spPr>
      </p:pic>
      <p:pic>
        <p:nvPicPr>
          <p:cNvPr id="9" name="图片 8" descr="9.8 06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5905" y="1965960"/>
            <a:ext cx="3482340" cy="31140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45490" y="264795"/>
            <a:ext cx="51320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水利护坡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67586" name="标题 67585"/>
          <p:cNvSpPr>
            <a:spLocks noGrp="1" noRot="1"/>
          </p:cNvSpPr>
          <p:nvPr/>
        </p:nvSpPr>
        <p:spPr>
          <a:xfrm>
            <a:off x="149860" y="1059815"/>
            <a:ext cx="9144000" cy="579438"/>
          </a:xfrm>
          <a:prstGeom prst="rect">
            <a:avLst/>
          </a:prstGeom>
          <a:solidFill>
            <a:srgbClr val="6D338B"/>
          </a:solidFill>
          <a:ln w="9525">
            <a:noFill/>
            <a:miter/>
          </a:ln>
        </p:spPr>
        <p:txBody>
          <a:bodyPr wrap="square" anchor="ctr">
            <a:spAutoFit/>
          </a:bodyPr>
          <a:lstStyle>
            <a:lvl1pPr marL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1" i="0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zh-CN" altLang="en-US" sz="3200" strike="noStrike" noProof="1" dirty="0">
                <a:ea typeface="黑体" panose="02010609060101010101" pitchFamily="49" charset="-122"/>
              </a:rPr>
              <a:t>实例一      </a:t>
            </a:r>
            <a:r>
              <a:rPr lang="zh-CN" altLang="en-US" sz="3200" b="0" strike="noStrike" noProof="1" dirty="0">
                <a:ea typeface="黑体" panose="02010609060101010101" pitchFamily="49" charset="-122"/>
              </a:rPr>
              <a:t>预制植生砼砌块</a:t>
            </a:r>
            <a:r>
              <a:rPr lang="en-US" altLang="zh-CN" sz="3200" b="0" strike="noStrike" noProof="1">
                <a:ea typeface="黑体" panose="02010609060101010101" pitchFamily="49" charset="-122"/>
              </a:rPr>
              <a:t>-</a:t>
            </a:r>
            <a:r>
              <a:rPr lang="zh-CN" altLang="en-US" sz="3200" b="0" strike="noStrike" noProof="1" dirty="0">
                <a:ea typeface="黑体" panose="02010609060101010101" pitchFamily="49" charset="-122"/>
              </a:rPr>
              <a:t>福建闽江上游护岸</a:t>
            </a:r>
            <a:endParaRPr lang="zh-CN" altLang="en-US" sz="3200" b="0" strike="noStrike" noProof="1" dirty="0">
              <a:ea typeface="黑体" panose="02010609060101010101" pitchFamily="49" charset="-122"/>
            </a:endParaRPr>
          </a:p>
        </p:txBody>
      </p:sp>
      <p:pic>
        <p:nvPicPr>
          <p:cNvPr id="26626" name="图片 67587" descr="照片00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780" y="1640840"/>
            <a:ext cx="4200525" cy="251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图片 67588" descr="照片00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780" y="4269423"/>
            <a:ext cx="4437063" cy="2517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图片 67589" descr="照片00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255" y="1640840"/>
            <a:ext cx="4200525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图片 67590" descr="YP201309111025541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108" y="4269423"/>
            <a:ext cx="4019550" cy="25177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45490" y="264795"/>
            <a:ext cx="51320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水利护坡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67586" name="标题 67585"/>
          <p:cNvSpPr>
            <a:spLocks noGrp="1" noRot="1"/>
          </p:cNvSpPr>
          <p:nvPr/>
        </p:nvSpPr>
        <p:spPr>
          <a:xfrm>
            <a:off x="149860" y="1059815"/>
            <a:ext cx="9144000" cy="579438"/>
          </a:xfrm>
          <a:prstGeom prst="rect">
            <a:avLst/>
          </a:prstGeom>
          <a:solidFill>
            <a:srgbClr val="6D338B"/>
          </a:solidFill>
          <a:ln w="9525">
            <a:noFill/>
            <a:miter/>
          </a:ln>
        </p:spPr>
        <p:txBody>
          <a:bodyPr wrap="square" anchor="ctr">
            <a:spAutoFit/>
          </a:bodyPr>
          <a:lstStyle>
            <a:lvl1pPr marL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1" i="0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zh-CN" altLang="en-US" sz="3200" strike="noStrike" noProof="1" dirty="0">
                <a:ea typeface="黑体" panose="02010609060101010101" pitchFamily="49" charset="-122"/>
              </a:rPr>
              <a:t>实例一      </a:t>
            </a:r>
            <a:r>
              <a:rPr lang="zh-CN" altLang="en-US" sz="3200" b="0" strike="noStrike" noProof="1" dirty="0">
                <a:ea typeface="黑体" panose="02010609060101010101" pitchFamily="49" charset="-122"/>
              </a:rPr>
              <a:t>预制植生砼砌块</a:t>
            </a:r>
            <a:r>
              <a:rPr lang="en-US" altLang="zh-CN" sz="3200" b="0" strike="noStrike" noProof="1">
                <a:ea typeface="黑体" panose="02010609060101010101" pitchFamily="49" charset="-122"/>
              </a:rPr>
              <a:t>-</a:t>
            </a:r>
            <a:r>
              <a:rPr lang="zh-CN" altLang="en-US" sz="3200" b="0" strike="noStrike" noProof="1" dirty="0">
                <a:ea typeface="黑体" panose="02010609060101010101" pitchFamily="49" charset="-122"/>
              </a:rPr>
              <a:t>福建闽江上游护岸</a:t>
            </a:r>
            <a:endParaRPr lang="zh-CN" altLang="en-US" sz="3200" b="0" strike="noStrike" noProof="1" dirty="0">
              <a:ea typeface="黑体" panose="02010609060101010101" pitchFamily="49" charset="-122"/>
            </a:endParaRPr>
          </a:p>
        </p:txBody>
      </p:sp>
      <p:pic>
        <p:nvPicPr>
          <p:cNvPr id="27649" name="图片 171011" descr="照片0071"/>
          <p:cNvPicPr>
            <a:picLocks noChangeAspect="1"/>
          </p:cNvPicPr>
          <p:nvPr/>
        </p:nvPicPr>
        <p:blipFill>
          <a:blip r:embed="rId4"/>
          <a:srcRect b="-3001"/>
          <a:stretch>
            <a:fillRect/>
          </a:stretch>
        </p:blipFill>
        <p:spPr>
          <a:xfrm>
            <a:off x="0" y="2169795"/>
            <a:ext cx="3910330" cy="2593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171012" descr="照片008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10025" y="2169795"/>
            <a:ext cx="3579495" cy="2517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图片 171014" descr="照片00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415" y="2169795"/>
            <a:ext cx="3708400" cy="25177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45490" y="264795"/>
            <a:ext cx="51320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水利护坡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67586" name="标题 67585"/>
          <p:cNvSpPr>
            <a:spLocks noGrp="1" noRot="1"/>
          </p:cNvSpPr>
          <p:nvPr/>
        </p:nvSpPr>
        <p:spPr>
          <a:xfrm>
            <a:off x="149860" y="1057910"/>
            <a:ext cx="7233920" cy="583565"/>
          </a:xfrm>
          <a:prstGeom prst="rect">
            <a:avLst/>
          </a:prstGeom>
          <a:solidFill>
            <a:srgbClr val="6D338B"/>
          </a:solidFill>
          <a:ln w="9525">
            <a:noFill/>
            <a:miter/>
          </a:ln>
        </p:spPr>
        <p:txBody>
          <a:bodyPr wrap="square" anchor="ctr">
            <a:spAutoFit/>
          </a:bodyPr>
          <a:lstStyle>
            <a:lvl1pPr marL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1" i="0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zh-CN" altLang="en-US" sz="3200" strike="noStrike" noProof="1" dirty="0">
                <a:solidFill>
                  <a:schemeClr val="bg1"/>
                </a:solidFill>
                <a:ea typeface="黑体" panose="02010609060101010101" pitchFamily="49" charset="-122"/>
              </a:rPr>
              <a:t>实例一      </a:t>
            </a: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浙江省瑞安市湖岭三十三溪</a:t>
            </a:r>
            <a:endParaRPr lang="zh-CN" altLang="en-US" sz="3200" b="0" strike="noStrike" noProof="1" dirty="0">
              <a:solidFill>
                <a:schemeClr val="bg1"/>
              </a:solidFill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" name="图片 2" descr="微信图片_20180929111450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0350" y="2234565"/>
            <a:ext cx="4900295" cy="2611755"/>
          </a:xfrm>
          <a:prstGeom prst="rect">
            <a:avLst/>
          </a:prstGeom>
        </p:spPr>
      </p:pic>
      <p:pic>
        <p:nvPicPr>
          <p:cNvPr id="36867" name="图片 7" descr="63886601484477839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48935" y="1840230"/>
            <a:ext cx="3444240" cy="431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6" name="图片 6" descr="59177733092020498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24290" y="1835150"/>
            <a:ext cx="3081020" cy="43199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3" name="文本框 16"/>
          <p:cNvSpPr/>
          <p:nvPr/>
        </p:nvSpPr>
        <p:spPr>
          <a:xfrm>
            <a:off x="109855" y="0"/>
            <a:ext cx="5111115" cy="583565"/>
          </a:xfrm>
          <a:prstGeom prst="rect">
            <a:avLst/>
          </a:prstGeom>
          <a:solidFill>
            <a:srgbClr val="6D338B"/>
          </a:solidFill>
          <a:ln w="9525">
            <a:noFill/>
            <a:miter/>
          </a:ln>
        </p:spPr>
        <p:txBody>
          <a:bodyPr wrap="square" anchor="ctr">
            <a:spAutoFit/>
          </a:bodyPr>
          <a:lstStyle>
            <a:lvl1pPr marL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1" i="0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l"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2014</a:t>
            </a: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年</a:t>
            </a: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9</a:t>
            </a: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月份护岸台风过境</a:t>
            </a:r>
            <a:endParaRPr lang="zh-CN" altLang="en-US" sz="3200" dirty="0">
              <a:solidFill>
                <a:schemeClr val="bg1"/>
              </a:solidFill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7891" name="图片 9" descr="8588742440902228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518" y="486093"/>
            <a:ext cx="2205037" cy="294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2" name="图片 10" descr="8710179028013485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163" y="486093"/>
            <a:ext cx="2147887" cy="2947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89" name="图片 14" descr="微信图片_201704051730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365" y="494030"/>
            <a:ext cx="2298700" cy="294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0" name="图片 13" descr="微信图片_201704051730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420" y="494030"/>
            <a:ext cx="2235200" cy="2948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9" name="文本框 16"/>
          <p:cNvSpPr/>
          <p:nvPr/>
        </p:nvSpPr>
        <p:spPr>
          <a:xfrm>
            <a:off x="290195" y="3426460"/>
            <a:ext cx="4346575" cy="583565"/>
          </a:xfrm>
          <a:prstGeom prst="rect">
            <a:avLst/>
          </a:prstGeom>
          <a:solidFill>
            <a:srgbClr val="6D338B"/>
          </a:solidFill>
          <a:ln w="9525">
            <a:noFill/>
            <a:miter/>
          </a:ln>
        </p:spPr>
        <p:txBody>
          <a:bodyPr wrap="square" anchor="ctr">
            <a:spAutoFit/>
          </a:bodyPr>
          <a:lstStyle>
            <a:lvl1pPr marL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4400" b="1" i="0" u="none" kern="1200" baseline="0">
                <a:solidFill>
                  <a:schemeClr val="tx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l">
              <a:buSzTx/>
              <a:buFontTx/>
            </a:pP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2015</a:t>
            </a: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年</a:t>
            </a: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7</a:t>
            </a:r>
            <a:r>
              <a:rPr lang="zh-CN" altLang="en-US" sz="3200" dirty="0">
                <a:solidFill>
                  <a:schemeClr val="bg1"/>
                </a:solidFill>
                <a:ea typeface="黑体" panose="02010609060101010101" pitchFamily="49" charset="-122"/>
                <a:sym typeface="+mn-ea"/>
              </a:rPr>
              <a:t>月份护岸效果</a:t>
            </a:r>
            <a:endParaRPr lang="zh-CN" altLang="en-US" sz="3200" dirty="0">
              <a:solidFill>
                <a:schemeClr val="bg1"/>
              </a:solidFill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9937" name="图片 15" descr="微信图片_2017040517304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200000">
            <a:off x="1721485" y="3407728"/>
            <a:ext cx="2781300" cy="398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8" name="图片 5" descr="施工后半年后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6200000">
            <a:off x="7100570" y="3011170"/>
            <a:ext cx="2543175" cy="454279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0" y="264795"/>
            <a:ext cx="5084445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山体边坡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0" y="1391920"/>
            <a:ext cx="1198626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sz="35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舟山市</a:t>
            </a:r>
            <a:r>
              <a:rPr sz="35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一</a:t>
            </a:r>
            <a:r>
              <a:rPr sz="3500">
                <a:sym typeface="+mn-ea"/>
              </a:rPr>
              <a:t>普陀区螺塘线2018年公路安全生命防护工程</a:t>
            </a:r>
            <a:br>
              <a:rPr lang="zh-CN" altLang="en-US" sz="3500"/>
            </a:br>
            <a:endParaRPr sz="3500"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IMG_20181021_1310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85" y="2225675"/>
            <a:ext cx="3107690" cy="27038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620" y="2223770"/>
            <a:ext cx="3286760" cy="27057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065" y="2223770"/>
            <a:ext cx="3061335" cy="27057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6695" y="439420"/>
            <a:ext cx="2388870" cy="27260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75580" y="2780030"/>
            <a:ext cx="1149985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锚杆安装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" y="502285"/>
            <a:ext cx="2813050" cy="26835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" y="3512820"/>
            <a:ext cx="2813050" cy="26949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790" y="481965"/>
            <a:ext cx="3576955" cy="26835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521190" y="2817495"/>
            <a:ext cx="1392555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镀锌网防护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26235" y="5832475"/>
            <a:ext cx="1671955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有机格室安装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455" y="3580130"/>
            <a:ext cx="3019425" cy="269557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114925" y="5907405"/>
            <a:ext cx="1671955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无机骨架搅拌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425" y="3516630"/>
            <a:ext cx="3576955" cy="26269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241790" y="5775325"/>
            <a:ext cx="1671955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无机骨架铺装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88210" y="2817495"/>
            <a:ext cx="1109980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平整坡面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214630" y="93345"/>
            <a:ext cx="931291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sz="40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工程效果</a:t>
            </a:r>
            <a:r>
              <a:rPr lang="en-US" altLang="zh-CN" sz="40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—</a:t>
            </a:r>
            <a:r>
              <a:rPr sz="40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经过</a:t>
            </a:r>
            <a:r>
              <a:rPr lang="en-US" altLang="zh-CN" sz="40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“</a:t>
            </a:r>
            <a:r>
              <a:rPr sz="40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利奇马</a:t>
            </a:r>
            <a:r>
              <a:rPr lang="en-US" altLang="zh-CN" sz="40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”</a:t>
            </a:r>
            <a:r>
              <a:rPr sz="400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台风后</a:t>
            </a:r>
            <a:endParaRPr sz="4000"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 descr="微信图片_2019081410481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746760"/>
            <a:ext cx="4168140" cy="3126105"/>
          </a:xfrm>
          <a:prstGeom prst="rect">
            <a:avLst/>
          </a:prstGeom>
        </p:spPr>
      </p:pic>
      <p:pic>
        <p:nvPicPr>
          <p:cNvPr id="11" name="图片 10" descr="微信图片_20190814104817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80" y="821055"/>
            <a:ext cx="4609465" cy="3125470"/>
          </a:xfrm>
          <a:prstGeom prst="rect">
            <a:avLst/>
          </a:prstGeom>
        </p:spPr>
      </p:pic>
      <p:pic>
        <p:nvPicPr>
          <p:cNvPr id="12" name="图片 11" descr="微信图片_2021051316171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790" y="4055745"/>
            <a:ext cx="5077460" cy="28022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110871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11087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55650" y="696595"/>
            <a:ext cx="51320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水利护底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pic>
        <p:nvPicPr>
          <p:cNvPr id="15364" name="Picture 3" descr="C:\Users\Administrator\Desktop\e2b461f68e72c5e61adeeaaaddfe736.jpg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85" y="2160270"/>
            <a:ext cx="3049905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527050" y="1174750"/>
            <a:ext cx="417957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650" y="1516380"/>
            <a:ext cx="3535680" cy="4603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深</a:t>
            </a:r>
            <a:r>
              <a:rPr lang="zh-CN" altLang="en-US" sz="2400" b="1" kern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圳蕉坑水环境治理工程</a:t>
            </a:r>
            <a:endParaRPr lang="zh-CN" altLang="en-US" sz="2400" b="1" kern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485" y="1625283"/>
            <a:ext cx="3887788" cy="449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4" descr="C:\Users\Administrator\Desktop\230129edaa8c24b662c58de1ff6e30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33" y="2402840"/>
            <a:ext cx="3455987" cy="309721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110871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11087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55650" y="696595"/>
            <a:ext cx="51320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水利护底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527050" y="1174750"/>
            <a:ext cx="417957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650" y="1516380"/>
            <a:ext cx="3535680" cy="4603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深</a:t>
            </a:r>
            <a:r>
              <a:rPr lang="zh-CN" altLang="en-US" sz="2400" b="1" kern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圳蕉坑水环境治理工程</a:t>
            </a:r>
            <a:endParaRPr lang="zh-CN" altLang="en-US" sz="2400" b="1" kern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</p:txBody>
      </p:sp>
      <p:pic>
        <p:nvPicPr>
          <p:cNvPr id="18434" name="Picture 26" descr="C:\Users\Administrator\Desktop\37e97338489d64623a9b08c4eaed9a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33" y="2201545"/>
            <a:ext cx="2663825" cy="280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28" descr="C:\Users\Administrator\Desktop\3d7621684c5f7ca025d52ac86afe7f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495" y="2237740"/>
            <a:ext cx="2951163" cy="280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29" descr="C:\Users\Administrator\Desktop\2be071b1b6eb787eb545536e4956a9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508" y="2237740"/>
            <a:ext cx="2611437" cy="273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9" descr="C:\Users\Administrator\Desktop\2be071b1b6eb787eb545536e4956a9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863" y="2201545"/>
            <a:ext cx="2611437" cy="27352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595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5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57225" y="205105"/>
            <a:ext cx="1880235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rmAutofit/>
          </a:bodyPr>
          <a:lstStyle/>
          <a:p>
            <a:pPr algn="ctr"/>
            <a:r>
              <a:rPr lang="zh-CN" altLang="en-US" sz="32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目录</a:t>
            </a:r>
            <a:endParaRPr lang="zh-CN" altLang="en-US" sz="32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70050" y="1367155"/>
            <a:ext cx="2903855" cy="37522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3400" b="1"/>
              <a:t>项目背景</a:t>
            </a:r>
            <a:endParaRPr lang="zh-CN" altLang="en-US" sz="3400" b="1"/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3400" b="1"/>
              <a:t>技术介绍</a:t>
            </a:r>
            <a:endParaRPr lang="zh-CN" altLang="en-US" sz="3400" b="1"/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3400" b="1"/>
              <a:t>技术应用</a:t>
            </a:r>
            <a:endParaRPr lang="zh-CN" altLang="en-US" sz="3400" b="1"/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3400" b="1"/>
              <a:t>技术创新</a:t>
            </a:r>
            <a:endParaRPr lang="zh-CN" altLang="en-US" sz="3400" b="1"/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3400" b="1"/>
              <a:t>技术成果</a:t>
            </a:r>
            <a:endParaRPr lang="zh-CN" altLang="en-US" sz="34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932045" y="1339850"/>
            <a:ext cx="6035675" cy="4275455"/>
            <a:chOff x="8569" y="2922"/>
            <a:chExt cx="9505" cy="6733"/>
          </a:xfrm>
        </p:grpSpPr>
        <p:pic>
          <p:nvPicPr>
            <p:cNvPr id="13316" name="图片 30" descr="卧虎山2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750" y="2922"/>
              <a:ext cx="4324" cy="30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8" name="图片 32" descr="中涧河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9" y="6532"/>
              <a:ext cx="4684" cy="31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图片 4" descr="118c157cdfb3d128409179b47d7617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9" y="2922"/>
              <a:ext cx="4684" cy="3070"/>
            </a:xfrm>
            <a:prstGeom prst="rect">
              <a:avLst/>
            </a:prstGeom>
          </p:spPr>
        </p:pic>
        <p:pic>
          <p:nvPicPr>
            <p:cNvPr id="22530" name="Picture 2" descr="C:\Users\Administrator\Desktop\63bca28f8c7bd893c0bb3f007882ab1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50" y="6576"/>
              <a:ext cx="4324" cy="30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11513" y="5406"/>
              <a:ext cx="1740" cy="58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绿色矿山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285" y="5412"/>
              <a:ext cx="1789" cy="58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绿色公路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512" y="9075"/>
              <a:ext cx="1741" cy="58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水利护坡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300" y="9075"/>
              <a:ext cx="1741" cy="58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水利护底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110871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11087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55650" y="696595"/>
            <a:ext cx="51320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水利护底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527050" y="1174750"/>
            <a:ext cx="417957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650" y="1516380"/>
            <a:ext cx="3535680" cy="4603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深</a:t>
            </a:r>
            <a:r>
              <a:rPr lang="zh-CN" altLang="en-US" sz="2400" b="1" kern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+mn-ea"/>
              </a:rPr>
              <a:t>圳蕉坑水环境治理工程</a:t>
            </a:r>
            <a:endParaRPr lang="zh-CN" altLang="en-US" sz="2400" b="1" kern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+mn-ea"/>
            </a:endParaRPr>
          </a:p>
        </p:txBody>
      </p:sp>
      <p:pic>
        <p:nvPicPr>
          <p:cNvPr id="19458" name="Picture 3" descr="C:\Users\Administrator\Desktop\e0b86396795d366c02102620306fb6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" y="2317750"/>
            <a:ext cx="3237230" cy="3026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C:\Users\Administrator\Desktop\c120c1b5093b1ae5eaf7413c61489d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465" y="1908810"/>
            <a:ext cx="4032250" cy="440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2" descr="C:\Users\Administrator\Desktop\e4cfbbdec5b20ce097ee362c388ba0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835" y="1769110"/>
            <a:ext cx="3710940" cy="2232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5" descr="E:\绿芽公司\沉水植物照片\金鱼藻\4df9b27fgx6COHylJVQ4e&amp;69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835" y="4275455"/>
            <a:ext cx="3710940" cy="2110105"/>
          </a:xfrm>
          <a:prstGeom prst="rect">
            <a:avLst/>
          </a:prstGeom>
          <a:noFill/>
        </p:spPr>
      </p:pic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99695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25475" y="264795"/>
            <a:ext cx="3288665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4.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技术创新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3" name="标题 1"/>
          <p:cNvSpPr txBox="1">
            <a:spLocks noGrp="1"/>
          </p:cNvSpPr>
          <p:nvPr/>
        </p:nvSpPr>
        <p:spPr>
          <a:xfrm>
            <a:off x="659130" y="1020445"/>
            <a:ext cx="2296795" cy="51244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+mn-ea"/>
              </a:rPr>
              <a:t>优势所在</a:t>
            </a:r>
            <a:endParaRPr lang="en-US" altLang="zh-CN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+mn-ea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121682" y="1799590"/>
          <a:ext cx="12023725" cy="40405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4610"/>
                <a:gridCol w="3987800"/>
                <a:gridCol w="1766570"/>
                <a:gridCol w="2216150"/>
                <a:gridCol w="2728595"/>
              </a:tblGrid>
              <a:tr h="365760">
                <a:tc>
                  <a:txBody>
                    <a:bodyPr/>
                    <a:p>
                      <a:pPr indent="-342900" algn="ctr">
                        <a:spcBef>
                          <a:spcPts val="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2400" b="1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因素</a:t>
                      </a:r>
                      <a:endParaRPr lang="zh-CN" sz="24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indent="-342900" algn="ctr">
                        <a:spcBef>
                          <a:spcPts val="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2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多孔质基材</a:t>
                      </a:r>
                      <a:endParaRPr lang="zh-CN" sz="2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indent="-342900" algn="ctr">
                        <a:spcBef>
                          <a:spcPts val="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2400" b="1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挂网护坡</a:t>
                      </a:r>
                      <a:endParaRPr lang="zh-CN" sz="24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indent="-342900" algn="ctr">
                        <a:spcBef>
                          <a:spcPts val="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2400" b="1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植生袋护坡</a:t>
                      </a:r>
                      <a:endParaRPr lang="zh-CN" sz="24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indent="-342900" algn="ctr">
                        <a:spcBef>
                          <a:spcPts val="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2400" b="1" kern="100" dirty="0">
                          <a:solidFill>
                            <a:schemeClr val="lt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浆砌石</a:t>
                      </a:r>
                      <a:endParaRPr lang="zh-CN" sz="24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强度</a:t>
                      </a:r>
                      <a:endParaRPr lang="en-US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2~25MPa</a:t>
                      </a:r>
                      <a:endParaRPr lang="en-US" sz="2400" b="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/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/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M7.5砂浆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孔隙率</a:t>
                      </a:r>
                      <a:endParaRPr lang="en-US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20-30%</a:t>
                      </a:r>
                      <a:endParaRPr lang="en-US" sz="2400" b="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连通孔隙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不存在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无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反滤</a:t>
                      </a:r>
                      <a:endParaRPr lang="en-US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2400" b="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反滤</a:t>
                      </a: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效果显著，不发生管涌及土颗粒流失现象。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无反滤效果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无反滤性能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无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透水性</a:t>
                      </a:r>
                      <a:endParaRPr lang="en-US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良好</a:t>
                      </a:r>
                      <a:r>
                        <a:rPr lang="en-US" sz="2400" b="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透水性</a:t>
                      </a: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，实现自由排水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透水，能造成土壤流失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排水通过排水孔来实现；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不透水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抗侵蚀</a:t>
                      </a:r>
                      <a:endParaRPr lang="en-US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2400" b="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对侵蚀，土流失（管涌现象）具有高抵抗性能。</a:t>
                      </a:r>
                      <a:endParaRPr lang="en-US" sz="2400" b="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面层土体流失较为严重。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抗老化性不良。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应力</a:t>
                      </a:r>
                      <a:r>
                        <a:rPr 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集中，流失较严重。</a:t>
                      </a:r>
                      <a:endParaRPr 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7486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绿化效果</a:t>
                      </a:r>
                      <a:endParaRPr lang="zh-CN" altLang="en-US" sz="24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400" b="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绿化良好，草灌乔花均能生长。</a:t>
                      </a:r>
                      <a:endParaRPr lang="zh-CN" altLang="en-US" sz="2400" b="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绿化良好</a:t>
                      </a:r>
                      <a:endParaRPr lang="zh-CN" alt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绿化一般</a:t>
                      </a:r>
                      <a:endParaRPr lang="zh-CN" alt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无绿化</a:t>
                      </a:r>
                      <a:endParaRPr lang="zh-CN" altLang="en-US" sz="2400" b="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25755" y="264160"/>
            <a:ext cx="3288665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5.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技术成果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5755" y="1070610"/>
            <a:ext cx="11370945" cy="82994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p>
            <a:r>
              <a:rPr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项目获得专利3</a:t>
            </a:r>
            <a:r>
              <a:rPr 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项，其中授权国家发明专利13项、实用新型1</a:t>
            </a:r>
            <a:r>
              <a:rPr 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项，已申请PCT国际专利1项、国家发明专利11项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5755" y="2264410"/>
            <a:ext cx="11370945" cy="82994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出版专著2部，工法1项，</a:t>
            </a:r>
            <a:r>
              <a:rPr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行业标准</a:t>
            </a:r>
            <a:r>
              <a:rPr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2部，发表论文20余篇，其中SCI、EI检索10余篇。</a:t>
            </a:r>
            <a:r>
              <a:rPr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2" name="图片 11" descr="基于吸附材料制备的生态混凝土及用于水质净化的方法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34950" y="3583940"/>
            <a:ext cx="2014855" cy="2609215"/>
          </a:xfrm>
          <a:prstGeom prst="rect">
            <a:avLst/>
          </a:prstGeom>
        </p:spPr>
      </p:pic>
      <p:pic>
        <p:nvPicPr>
          <p:cNvPr id="11" name="图片 10" descr="一种植生混凝土盐碱改良剂及其使用方法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98805" y="3602990"/>
            <a:ext cx="1896745" cy="2590165"/>
          </a:xfrm>
          <a:prstGeom prst="rect">
            <a:avLst/>
          </a:prstGeom>
        </p:spPr>
      </p:pic>
      <p:pic>
        <p:nvPicPr>
          <p:cNvPr id="13" name="图片 12" descr="植生混凝土专用添加剂及其制备方法和使用方法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6785" y="3602355"/>
            <a:ext cx="1774825" cy="25901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4595" y="3623310"/>
            <a:ext cx="1832610" cy="2569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55750" y="3602355"/>
            <a:ext cx="1925955" cy="2598420"/>
          </a:xfrm>
          <a:prstGeom prst="rect">
            <a:avLst/>
          </a:prstGeom>
        </p:spPr>
      </p:pic>
      <p:pic>
        <p:nvPicPr>
          <p:cNvPr id="81" name="图片 2" descr="E:\绿色矿山奖励\卞立波的附件资料\一种透水生态护坡结构\一种透水型生态护坡结构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85645" y="3583305"/>
            <a:ext cx="1901825" cy="26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图片 3" descr="E:\绿色矿山奖励\卞立波的附件资料\一种透水型生态护坡砌块\一种透水型生态护坡砌块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33955" y="3602990"/>
            <a:ext cx="2179320" cy="259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7" descr="8一种混凝土粗骨料不规则粒形含量的测定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94000" y="3561715"/>
            <a:ext cx="1881505" cy="2732405"/>
          </a:xfrm>
          <a:prstGeom prst="rect">
            <a:avLst/>
          </a:prstGeom>
        </p:spPr>
      </p:pic>
      <p:pic>
        <p:nvPicPr>
          <p:cNvPr id="5" name="图片 -2147482292" descr="IMG_2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7650" y="3623310"/>
            <a:ext cx="1964055" cy="2680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1220" y="3602990"/>
            <a:ext cx="1916430" cy="2700655"/>
          </a:xfrm>
          <a:prstGeom prst="rect">
            <a:avLst/>
          </a:prstGeom>
        </p:spPr>
      </p:pic>
      <p:pic>
        <p:nvPicPr>
          <p:cNvPr id="45" name="图片 45" descr="生态混凝土封面最终GAI 拷贝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8081645" y="3616325"/>
            <a:ext cx="1929130" cy="26873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010775" y="3613150"/>
            <a:ext cx="2032635" cy="268097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25755" y="264160"/>
            <a:ext cx="3288665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5.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技术成果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7" name="标题 4"/>
          <p:cNvSpPr txBox="1">
            <a:spLocks noGrp="1"/>
          </p:cNvSpPr>
          <p:nvPr/>
        </p:nvSpPr>
        <p:spPr>
          <a:xfrm>
            <a:off x="325755" y="1001395"/>
            <a:ext cx="3528695" cy="5175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en-US" altLang="zh-CN" sz="2800" b="1" spc="8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获得奖励及认证</a:t>
            </a:r>
            <a:endParaRPr lang="en-US" altLang="zh-CN" sz="2800" b="1" spc="800" dirty="0">
              <a:ln>
                <a:noFill/>
              </a:ln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pic>
        <p:nvPicPr>
          <p:cNvPr id="9" name="图片 8" descr="238050cce77e721da26668e0671ae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" y="1518920"/>
            <a:ext cx="3617595" cy="2383155"/>
          </a:xfrm>
          <a:prstGeom prst="rect">
            <a:avLst/>
          </a:prstGeom>
        </p:spPr>
      </p:pic>
      <p:pic>
        <p:nvPicPr>
          <p:cNvPr id="10" name="图片 9" descr="北京建筑大学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94470" y="612140"/>
            <a:ext cx="2452370" cy="3568065"/>
          </a:xfrm>
          <a:prstGeom prst="rect">
            <a:avLst/>
          </a:prstGeom>
        </p:spPr>
      </p:pic>
      <p:pic>
        <p:nvPicPr>
          <p:cNvPr id="20" name="图片 19" descr="微信图片_202004301638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30" y="4022090"/>
            <a:ext cx="3652520" cy="2423160"/>
          </a:xfrm>
          <a:prstGeom prst="rect">
            <a:avLst/>
          </a:prstGeom>
        </p:spPr>
      </p:pic>
      <p:pic>
        <p:nvPicPr>
          <p:cNvPr id="21" name="图片 20" descr="北京建筑大学二等奖_0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43350" y="1518920"/>
            <a:ext cx="3608070" cy="2451100"/>
          </a:xfrm>
          <a:prstGeom prst="rect">
            <a:avLst/>
          </a:prstGeom>
        </p:spPr>
      </p:pic>
      <p:pic>
        <p:nvPicPr>
          <p:cNvPr id="22" name="图片 21" descr="植生混凝土-卞立波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4724400" y="3618230"/>
            <a:ext cx="2344420" cy="3309620"/>
          </a:xfrm>
          <a:prstGeom prst="rect">
            <a:avLst/>
          </a:prstGeom>
        </p:spPr>
      </p:pic>
      <p:pic>
        <p:nvPicPr>
          <p:cNvPr id="23" name="图片 22" descr="2017年北京市创新发明大赛银奖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53680" y="4166235"/>
            <a:ext cx="3343275" cy="227901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69635" y="2348865"/>
            <a:ext cx="3395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solidFill>
                  <a:srgbClr val="6D338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结    束 </a:t>
            </a:r>
            <a:endParaRPr lang="zh-CN" altLang="en-US" sz="6000" b="1">
              <a:solidFill>
                <a:srgbClr val="6D338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59817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51790" y="250825"/>
            <a:ext cx="41668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1.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项目背景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需求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420"/>
            <a:ext cx="3375025" cy="2921635"/>
          </a:xfrm>
          <a:prstGeom prst="rect">
            <a:avLst/>
          </a:prstGeom>
          <a:ln w="28575">
            <a:noFill/>
          </a:ln>
        </p:spPr>
      </p:pic>
      <p:pic>
        <p:nvPicPr>
          <p:cNvPr id="197635" name="图片 197634" descr="IMG_166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434080" y="1835785"/>
            <a:ext cx="3054350" cy="2922270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9" name="图片 8" descr="下游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6413500" y="2004060"/>
            <a:ext cx="2921635" cy="2587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920" y="1837055"/>
            <a:ext cx="2926080" cy="29216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41525" y="4389755"/>
            <a:ext cx="1333500" cy="3987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裸漏矿山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54930" y="4359275"/>
            <a:ext cx="1333500" cy="3987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硬质护坡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14005" y="4359275"/>
            <a:ext cx="1254125" cy="3987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黑臭水体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38510" y="4359275"/>
            <a:ext cx="1254125" cy="39878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洪水泛滥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86555" y="5366385"/>
            <a:ext cx="6751955" cy="6324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chemeClr val="bg1"/>
                </a:solidFill>
              </a:rPr>
              <a:t>生态环境需求旺，技术突破待实现</a:t>
            </a:r>
            <a:r>
              <a:rPr lang="zh-CN" altLang="en-US" sz="3200" b="1">
                <a:solidFill>
                  <a:schemeClr val="bg1"/>
                </a:solidFill>
              </a:rPr>
              <a:t>！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526415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55650" y="179070"/>
            <a:ext cx="41668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1.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项目背景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需求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48130" y="1680210"/>
            <a:ext cx="3374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/>
              <a:t>【国办发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〔2015〕75</a:t>
            </a:r>
            <a:r>
              <a:rPr lang="zh-CN" altLang="en-US" sz="2400" b="1"/>
              <a:t>号】</a:t>
            </a:r>
            <a:endParaRPr lang="zh-CN" altLang="en-US" sz="2400" b="1"/>
          </a:p>
        </p:txBody>
      </p:sp>
      <p:sp>
        <p:nvSpPr>
          <p:cNvPr id="17" name="文本框 16"/>
          <p:cNvSpPr txBox="1"/>
          <p:nvPr/>
        </p:nvSpPr>
        <p:spPr>
          <a:xfrm>
            <a:off x="1036320" y="2450465"/>
            <a:ext cx="4611370" cy="2526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400" b="1"/>
              <a:t>禁止</a:t>
            </a:r>
            <a:r>
              <a:rPr lang="zh-CN" altLang="en-US" sz="2400" b="1">
                <a:solidFill>
                  <a:srgbClr val="FF0000"/>
                </a:solidFill>
              </a:rPr>
              <a:t>河道硬化</a:t>
            </a:r>
            <a:r>
              <a:rPr lang="zh-CN" altLang="en-US" sz="2400" b="1"/>
              <a:t>等破坏水生态环境的建设行为。加强河道系统整治，因势利导改造渠化河道，恢复自然深潭浅滩和泛洪漫滩，实施</a:t>
            </a:r>
            <a:r>
              <a:rPr lang="zh-CN" altLang="en-US" sz="2400" b="1">
                <a:solidFill>
                  <a:srgbClr val="FF0000"/>
                </a:solidFill>
              </a:rPr>
              <a:t>生态修复</a:t>
            </a:r>
            <a:r>
              <a:rPr lang="zh-CN" altLang="en-US" sz="2400" b="1"/>
              <a:t>，营造多样性生物生存环境。</a:t>
            </a:r>
            <a:endParaRPr lang="zh-CN" altLang="en-US" sz="2400" b="1"/>
          </a:p>
        </p:txBody>
      </p:sp>
      <p:sp>
        <p:nvSpPr>
          <p:cNvPr id="5" name="文本框 4"/>
          <p:cNvSpPr txBox="1"/>
          <p:nvPr/>
        </p:nvSpPr>
        <p:spPr>
          <a:xfrm>
            <a:off x="6423025" y="1495425"/>
            <a:ext cx="50222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/>
              <a:t>2017</a:t>
            </a:r>
            <a:r>
              <a:rPr lang="zh-CN" altLang="en-US" sz="2400" b="1"/>
              <a:t>年</a:t>
            </a:r>
            <a:r>
              <a:rPr lang="zh-CN" altLang="en-US" sz="2400" b="1"/>
              <a:t>六部门联合印发《关于加快建设绿色矿山的实施意见》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6423025" y="2450465"/>
            <a:ext cx="5021580" cy="2526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b="1">
                <a:sym typeface="+mn-ea"/>
              </a:rPr>
              <a:t>制定领跑标准，打造绿色矿山。各地要按照绿色矿山建设要求，细化标准，明确矿区环境面貌、开发利用方式、资源节约集约利用、现代化矿山建设、矿地和谐和企业文化形象等绿色矿山考核指标要求。</a:t>
            </a:r>
            <a:endParaRPr lang="zh-CN" altLang="en-US" sz="2400" b="1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76275" y="264160"/>
            <a:ext cx="41668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1.</a:t>
            </a:r>
            <a:r>
              <a:rPr lang="zh-CN" altLang="en-US" sz="3100" b="1" spc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项目背景</a:t>
            </a:r>
            <a:r>
              <a:rPr lang="en-US" altLang="zh-CN" sz="3100" b="1" spc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矛盾</a:t>
            </a:r>
            <a:endParaRPr lang="zh-CN" altLang="en-US" sz="3100" b="1" spc="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25205" y="2478405"/>
            <a:ext cx="3296285" cy="156845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、水土流失问题。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、整体防护效应问题。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、生态绿化问题。</a:t>
            </a: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4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、驳岸热导效应。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4578" name="图片 3" descr="IMG_064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6275" y="1099185"/>
            <a:ext cx="3550285" cy="2201545"/>
          </a:xfrm>
          <a:prstGeom prst="rect">
            <a:avLst/>
          </a:prstGeom>
          <a:noFill/>
          <a:ln w="34925" cmpd="sng">
            <a:noFill/>
            <a:prstDash val="solid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5" y="3750310"/>
            <a:ext cx="3550285" cy="2696210"/>
          </a:xfrm>
          <a:prstGeom prst="rect">
            <a:avLst/>
          </a:prstGeom>
        </p:spPr>
      </p:pic>
      <p:pic>
        <p:nvPicPr>
          <p:cNvPr id="7" name="图片 6" descr="98e036bafe3d572bdc22bf28f29ee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43145" y="1064895"/>
            <a:ext cx="3580765" cy="2273300"/>
          </a:xfrm>
          <a:prstGeom prst="rect">
            <a:avLst/>
          </a:prstGeom>
        </p:spPr>
      </p:pic>
      <p:pic>
        <p:nvPicPr>
          <p:cNvPr id="26628" name="内容占位符 112644" descr="植生袋点插苗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145" y="3750310"/>
            <a:ext cx="3581400" cy="2590800"/>
          </a:xfrm>
          <a:prstGeom prst="rect">
            <a:avLst/>
          </a:prstGeom>
          <a:noFill/>
          <a:ln w="9525">
            <a:noFill/>
            <a:miter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55650" y="264160"/>
            <a:ext cx="3288665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2.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技术介绍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28180" y="4889183"/>
            <a:ext cx="4754880" cy="12922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</a:ln>
        </p:spPr>
        <p:txBody>
          <a:bodyPr wrap="square" lIns="0" tIns="0" rIns="0" bIns="0" anchor="ctr">
            <a:spAutoFit/>
          </a:bodyPr>
          <a:p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强度，与普通混凝土一样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低碱性，适应植物生长条件；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高孔隙，根系贯穿形成一体。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60375" y="1212850"/>
            <a:ext cx="9401810" cy="5258435"/>
            <a:chOff x="635" y="2330"/>
            <a:chExt cx="14806" cy="8281"/>
          </a:xfrm>
        </p:grpSpPr>
        <p:grpSp>
          <p:nvGrpSpPr>
            <p:cNvPr id="18" name="组合 17"/>
            <p:cNvGrpSpPr/>
            <p:nvPr/>
          </p:nvGrpSpPr>
          <p:grpSpPr>
            <a:xfrm>
              <a:off x="635" y="2330"/>
              <a:ext cx="14806" cy="3502"/>
              <a:chOff x="635" y="2330"/>
              <a:chExt cx="14806" cy="3502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6141" y="2429"/>
                <a:ext cx="3894" cy="3302"/>
                <a:chOff x="6141" y="2429"/>
                <a:chExt cx="3894" cy="3302"/>
              </a:xfrm>
            </p:grpSpPr>
            <p:pic>
              <p:nvPicPr>
                <p:cNvPr id="22563" name="图片 4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>
                <a:xfrm>
                  <a:off x="6141" y="2429"/>
                  <a:ext cx="3895" cy="3303"/>
                </a:xfrm>
                <a:prstGeom prst="ellipse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" name="文本框 5"/>
                <p:cNvSpPr txBox="1"/>
                <p:nvPr/>
              </p:nvSpPr>
              <p:spPr>
                <a:xfrm>
                  <a:off x="7290" y="5203"/>
                  <a:ext cx="1794" cy="484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lIns="36195" tIns="0" rIns="0" bIns="0" rtlCol="0" anchor="t" anchorCtr="0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胶凝材料</a:t>
                  </a:r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635" y="2330"/>
                <a:ext cx="3862" cy="3502"/>
                <a:chOff x="635" y="2330"/>
                <a:chExt cx="3862" cy="3502"/>
              </a:xfrm>
            </p:grpSpPr>
            <p:pic>
              <p:nvPicPr>
                <p:cNvPr id="5" name="图片 4" descr="海瑞石1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635" y="2330"/>
                  <a:ext cx="3863" cy="3503"/>
                </a:xfrm>
                <a:prstGeom prst="ellipse">
                  <a:avLst/>
                </a:prstGeom>
              </p:spPr>
            </p:pic>
            <p:sp>
              <p:nvSpPr>
                <p:cNvPr id="9" name="文本框 8"/>
                <p:cNvSpPr txBox="1"/>
                <p:nvPr/>
              </p:nvSpPr>
              <p:spPr>
                <a:xfrm>
                  <a:off x="1669" y="5248"/>
                  <a:ext cx="1794" cy="484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lIns="36195" tIns="0" rIns="0" bIns="0" rtlCol="0" anchor="t" anchorCtr="0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规格骨料</a:t>
                  </a:r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11223" y="2534"/>
                <a:ext cx="4218" cy="3198"/>
                <a:chOff x="11223" y="2534"/>
                <a:chExt cx="4218" cy="3198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11223" y="2534"/>
                  <a:ext cx="4219" cy="3094"/>
                </a:xfrm>
                <a:prstGeom prst="ellipse">
                  <a:avLst/>
                </a:prstGeom>
              </p:spPr>
            </p:pic>
            <p:sp>
              <p:nvSpPr>
                <p:cNvPr id="10" name="文本框 9"/>
                <p:cNvSpPr txBox="1"/>
                <p:nvPr/>
              </p:nvSpPr>
              <p:spPr>
                <a:xfrm>
                  <a:off x="12436" y="5248"/>
                  <a:ext cx="1794" cy="484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lIns="36195" tIns="0" rIns="0" bIns="0" rtlCol="0" anchor="t" anchorCtr="0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zh-CN" altLang="en-US" sz="20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水性基液</a:t>
                  </a:r>
                  <a:endPara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p:grpSp>
          <p:sp>
            <p:nvSpPr>
              <p:cNvPr id="14" name="加号 13"/>
              <p:cNvSpPr/>
              <p:nvPr/>
            </p:nvSpPr>
            <p:spPr>
              <a:xfrm>
                <a:off x="4658" y="3513"/>
                <a:ext cx="1323" cy="1134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加号 16"/>
              <p:cNvSpPr/>
              <p:nvPr/>
            </p:nvSpPr>
            <p:spPr>
              <a:xfrm>
                <a:off x="9900" y="3515"/>
                <a:ext cx="1323" cy="1134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5905" y="5989"/>
              <a:ext cx="4504" cy="4623"/>
              <a:chOff x="5905" y="5989"/>
              <a:chExt cx="4504" cy="4623"/>
            </a:xfrm>
          </p:grpSpPr>
          <p:pic>
            <p:nvPicPr>
              <p:cNvPr id="116740" name="Picture 4" descr="照片002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905" y="7267"/>
                <a:ext cx="4505" cy="3345"/>
              </a:xfrm>
              <a:prstGeom prst="roundRect">
                <a:avLst/>
              </a:prstGeom>
              <a:noFill/>
            </p:spPr>
          </p:pic>
          <p:sp>
            <p:nvSpPr>
              <p:cNvPr id="19" name="下箭头 18"/>
              <p:cNvSpPr/>
              <p:nvPr/>
            </p:nvSpPr>
            <p:spPr>
              <a:xfrm>
                <a:off x="7796" y="5989"/>
                <a:ext cx="724" cy="108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7290" y="10128"/>
                <a:ext cx="2266" cy="48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36195" tIns="0" rIns="0" bIns="0" rtlCol="0" anchor="t" anchorCtr="0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沙琪玛骨架</a:t>
                </a:r>
                <a:endParaRPr lang="zh-CN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</p:grp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-1524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06120" y="264795"/>
            <a:ext cx="3288665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2.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技术介绍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pic>
        <p:nvPicPr>
          <p:cNvPr id="14338" name="图片 98306" descr="照片0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463" y="1779588"/>
            <a:ext cx="1846262" cy="2160587"/>
          </a:xfrm>
          <a:prstGeom prst="rect">
            <a:avLst/>
          </a:prstGeom>
          <a:noFill/>
          <a:ln w="222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13315" name="组合 96266"/>
          <p:cNvGrpSpPr/>
          <p:nvPr/>
        </p:nvGrpSpPr>
        <p:grpSpPr>
          <a:xfrm>
            <a:off x="4849178" y="1205548"/>
            <a:ext cx="6037262" cy="3133725"/>
            <a:chOff x="612" y="1797"/>
            <a:chExt cx="3803" cy="1974"/>
          </a:xfrm>
        </p:grpSpPr>
        <p:sp>
          <p:nvSpPr>
            <p:cNvPr id="13316" name="Rectangle 15"/>
            <p:cNvSpPr/>
            <p:nvPr/>
          </p:nvSpPr>
          <p:spPr>
            <a:xfrm>
              <a:off x="3627" y="2292"/>
              <a:ext cx="715" cy="3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p>
              <a:pPr algn="just" eaLnBrk="0" hangingPunct="0"/>
              <a:endParaRPr lang="zh-CN" altLang="zh-CN" sz="3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3317" name="图片 17" descr="无标题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2" y="1797"/>
              <a:ext cx="2700" cy="19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8" name="TextBox 18"/>
            <p:cNvSpPr txBox="1"/>
            <p:nvPr/>
          </p:nvSpPr>
          <p:spPr>
            <a:xfrm>
              <a:off x="3364" y="2008"/>
              <a:ext cx="695" cy="288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t">
              <a:spAutoFit/>
            </a:bodyPr>
            <a:p>
              <a:pPr algn="ctr" eaLnBrk="0" hangingPunct="0"/>
              <a:r>
                <a:rPr lang="zh-CN" alt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植被层</a:t>
              </a:r>
              <a:endPara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319" name="TextBox 19"/>
            <p:cNvSpPr txBox="1"/>
            <p:nvPr/>
          </p:nvSpPr>
          <p:spPr>
            <a:xfrm>
              <a:off x="3348" y="2341"/>
              <a:ext cx="883" cy="290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t">
              <a:spAutoFit/>
            </a:bodyPr>
            <a:p>
              <a:pPr algn="ctr" eaLnBrk="0" hangingPunct="0"/>
              <a:r>
                <a:rPr lang="zh-CN" alt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营养基材</a:t>
              </a:r>
              <a:endPara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320" name="TextBox 20"/>
            <p:cNvSpPr txBox="1"/>
            <p:nvPr/>
          </p:nvSpPr>
          <p:spPr>
            <a:xfrm>
              <a:off x="3334" y="2659"/>
              <a:ext cx="1081" cy="288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t">
              <a:spAutoFit/>
            </a:bodyPr>
            <a:p>
              <a:pPr algn="ctr" eaLnBrk="0" hangingPunct="0"/>
              <a:r>
                <a:rPr lang="zh-CN" alt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主体结构层</a:t>
              </a:r>
              <a:endPara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4337" name="Picture 2" descr="D:\生态混凝土文件\案例\绿化混凝土案例图片汇总\彩页图片汇总\草根穿过混凝土\IMAG024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43" y="1777683"/>
            <a:ext cx="2152650" cy="2162175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341" name="图片 98310" descr="照片0131"/>
          <p:cNvPicPr>
            <a:picLocks noChangeAspect="1"/>
          </p:cNvPicPr>
          <p:nvPr/>
        </p:nvPicPr>
        <p:blipFill>
          <a:blip r:embed="rId7">
            <a:lum bright="12000" contrast="12000"/>
          </a:blip>
          <a:stretch>
            <a:fillRect/>
          </a:stretch>
        </p:blipFill>
        <p:spPr>
          <a:xfrm>
            <a:off x="10968355" y="1304290"/>
            <a:ext cx="1223963" cy="371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3" name="Text Box 2"/>
          <p:cNvSpPr txBox="1"/>
          <p:nvPr/>
        </p:nvSpPr>
        <p:spPr>
          <a:xfrm>
            <a:off x="1177290" y="4355465"/>
            <a:ext cx="9144000" cy="123063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lIns="0" tIns="0" rIns="0" bIns="0" anchor="t">
            <a:spAutoFit/>
          </a:bodyPr>
          <a:p>
            <a:pPr indent="262255">
              <a:lnSpc>
                <a:spcPct val="120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）主体结构浇筑：规格骨料、生态胶材及水性基液经搅拌成型；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2255"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）营养基材：采用保水材料、营养土、粘接剂等构成，铺装至骨架表面；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2255">
              <a:lnSpc>
                <a:spcPct val="120000"/>
              </a:lnSpc>
              <a:spcBef>
                <a:spcPct val="2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）植被层：根据当地气候，选择相应的草、灌、乔、花构成。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xuan'z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-15240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706120" y="264795"/>
            <a:ext cx="5528945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2.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技术介绍</a:t>
            </a:r>
            <a:r>
              <a:rPr lang="en-US" altLang="zh-CN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ln>
                  <a:noFill/>
                </a:ln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参数指标</a:t>
            </a:r>
            <a:endParaRPr lang="zh-CN" altLang="en-US" sz="3100" b="1" spc="800" dirty="0">
              <a:ln>
                <a:noFill/>
              </a:ln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graphicFrame>
        <p:nvGraphicFramePr>
          <p:cNvPr id="99366" name="Group 3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826135" y="1242695"/>
          <a:ext cx="7386955" cy="4451418"/>
        </p:xfrm>
        <a:graphic>
          <a:graphicData uri="http://schemas.openxmlformats.org/drawingml/2006/table">
            <a:tbl>
              <a:tblPr/>
              <a:tblGrid>
                <a:gridCol w="2376000"/>
                <a:gridCol w="2376000"/>
              </a:tblGrid>
              <a:tr h="39878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检测项目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实际指标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180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抗压强度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(28d)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2~25MPa</a:t>
                      </a:r>
                      <a:endParaRPr kumimoji="0" lang="en-US" altLang="zh-CN" sz="2000" b="1" i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960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冻融试验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80</a:t>
                      </a:r>
                      <a:r>
                        <a:rPr kumimoji="0" lang="zh-CN" altLang="en-US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次循环以上</a:t>
                      </a:r>
                      <a:endParaRPr kumimoji="0" lang="zh-CN" altLang="en-US" sz="2000" b="1" i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38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透水系数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定水位法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1.0cm/s</a:t>
                      </a:r>
                      <a:r>
                        <a:rPr kumimoji="0" lang="zh-CN" altLang="en-US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以上</a:t>
                      </a:r>
                      <a:endParaRPr kumimoji="0" lang="zh-CN" altLang="en-US" sz="2000" b="1" i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抗冲能力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大于</a:t>
                      </a:r>
                      <a:r>
                        <a:rPr kumimoji="0" lang="en-US" altLang="zh-CN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5M/s</a:t>
                      </a:r>
                      <a:endParaRPr kumimoji="0" lang="en-US" altLang="zh-CN" sz="2000" b="1" i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反滤作用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较好的反滤作用</a:t>
                      </a:r>
                      <a:endParaRPr kumimoji="0" lang="zh-CN" altLang="en-US" sz="2000" b="1" i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空  隙  率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25±5%</a:t>
                      </a:r>
                      <a:endParaRPr kumimoji="0" lang="en-US" altLang="zh-CN" sz="2000" b="1" i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单位容重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1.8±0.2t/m</a:t>
                      </a:r>
                      <a:r>
                        <a:rPr kumimoji="0" lang="en-US" altLang="zh-CN" sz="2000" b="1" i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3</a:t>
                      </a:r>
                      <a:endParaRPr kumimoji="0" lang="en-US" altLang="zh-CN" sz="2000" b="1" i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养护条件</a:t>
                      </a:r>
                      <a:endParaRPr kumimoji="0" lang="zh-CN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997" marR="89997" marT="46808" marB="46808" anchor="ctr" anchorCtr="1" horzOverflow="overflow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自然养护</a:t>
                      </a:r>
                      <a:endParaRPr kumimoji="0" lang="zh-CN" altLang="en-US" sz="2000" b="1" i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89997" marR="89997" marT="46808" marB="46808" anchor="ctr" anchorCtr="1" horzOverflow="overflow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8313" name="Picture 9" descr="照片0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5880" y="852170"/>
            <a:ext cx="2546350" cy="2036445"/>
          </a:xfrm>
          <a:prstGeom prst="rect">
            <a:avLst/>
          </a:prstGeom>
          <a:noFill/>
        </p:spPr>
      </p:pic>
      <p:pic>
        <p:nvPicPr>
          <p:cNvPr id="3" name="图片 2" descr="36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7965" y="3279140"/>
            <a:ext cx="2074545" cy="2828290"/>
          </a:xfrm>
          <a:prstGeom prst="rect">
            <a:avLst/>
          </a:prstGeom>
        </p:spPr>
      </p:pic>
      <p:pic>
        <p:nvPicPr>
          <p:cNvPr id="5" name="图片 4" descr="36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34780" y="3279140"/>
            <a:ext cx="2025015" cy="284924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-29845" y="612140"/>
            <a:ext cx="12221845" cy="0"/>
          </a:xfrm>
          <a:prstGeom prst="line">
            <a:avLst/>
          </a:prstGeom>
          <a:ln w="31750" cmpd="dbl">
            <a:solidFill>
              <a:srgbClr val="632B8F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highlight>
                <a:srgbClr val="1171F1"/>
              </a:highligh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626110" y="264795"/>
            <a:ext cx="5386070" cy="695325"/>
          </a:xfrm>
          <a:prstGeom prst="rect">
            <a:avLst/>
          </a:prstGeom>
          <a:solidFill>
            <a:srgbClr val="6D338B"/>
          </a:solidFill>
          <a:ln>
            <a:noFill/>
          </a:ln>
          <a:effectLst/>
        </p:spPr>
        <p:txBody>
          <a:bodyPr vert="horz" wrap="square" lIns="91440" tIns="45720" rIns="91440" bIns="45720" rtlCol="0" anchor="ctr" anchorCtr="1">
            <a:noAutofit/>
          </a:bodyPr>
          <a:lstStyle/>
          <a:p>
            <a:pPr algn="ctr"/>
            <a:r>
              <a:rPr lang="en-US" altLang="zh-CN" sz="3100" b="1" spc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3.</a:t>
            </a:r>
            <a:r>
              <a:rPr lang="zh-CN" altLang="en-US" sz="3100" b="1" spc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技术应用</a:t>
            </a:r>
            <a:r>
              <a:rPr lang="en-US" altLang="zh-CN" sz="3100" b="1" spc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-</a:t>
            </a:r>
            <a:r>
              <a:rPr lang="zh-CN" altLang="en-US" sz="3100" b="1" spc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j-lt"/>
                <a:sym typeface="Arial" panose="020B0604020202020204" pitchFamily="34" charset="0"/>
              </a:rPr>
              <a:t>公路边坡</a:t>
            </a:r>
            <a:endParaRPr lang="zh-CN" altLang="en-US" sz="3100" b="1" spc="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j-lt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095"/>
            <a:ext cx="3614420" cy="1271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5325" y="1024890"/>
            <a:ext cx="5628640" cy="368300"/>
          </a:xfrm>
          <a:prstGeom prst="rect">
            <a:avLst/>
          </a:prstGeom>
          <a:solidFill>
            <a:srgbClr val="6D338B"/>
          </a:solidFill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余姚市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沿海中线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K14+810-890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路段公路边坡治理工程 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3555" name="图片 228355" descr="SDC187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110" y="1431925"/>
            <a:ext cx="3431540" cy="2447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924175" y="3510915"/>
            <a:ext cx="1133475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r>
              <a:rPr lang="zh-CN" altLang="en-US" b="1" dirty="0">
                <a:solidFill>
                  <a:schemeClr val="bg1"/>
                </a:solidFill>
                <a:sym typeface="+mn-ea"/>
              </a:rPr>
              <a:t>平整坡面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25620" y="1431925"/>
            <a:ext cx="3194685" cy="2446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219190" y="3510280"/>
            <a:ext cx="1153795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锚杆挂网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4579" name="图片 229381" descr="P40907-1538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650" y="1393190"/>
            <a:ext cx="3224530" cy="2485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9968230" y="3510280"/>
            <a:ext cx="1123950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格室悬挂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75" y="4097020"/>
            <a:ext cx="3432175" cy="24688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24175" y="6196965"/>
            <a:ext cx="1133475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骨架浇筑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3796" name="图片 239621" descr="27463513477826674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620" y="4097020"/>
            <a:ext cx="3194685" cy="2468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6377305" y="6197600"/>
            <a:ext cx="1143000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客土回填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67650" y="4001135"/>
            <a:ext cx="3232785" cy="25641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968230" y="6196965"/>
            <a:ext cx="1123950" cy="368300"/>
          </a:xfrm>
          <a:prstGeom prst="rect">
            <a:avLst/>
          </a:prstGeom>
          <a:solidFill>
            <a:srgbClr val="6D338B"/>
          </a:solidFill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sym typeface="+mn-ea"/>
              </a:rPr>
              <a:t>生态修复</a:t>
            </a:r>
            <a:endParaRPr lang="zh-CN" altLang="en-US" b="1" dirty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7"/>
  <p:tag name="KSO_WM_UNIT_LAYERLEVEL" val="1"/>
  <p:tag name="KSO_WM_TAG_VERSION" val="1.0"/>
  <p:tag name="KSO_WM_BEAUTIFY_FLAG" val="#wm#"/>
  <p:tag name="KSO_WM_UNIT_TYPE" val="y"/>
  <p:tag name="KSO_WM_UNIT_INDEX" val="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7"/>
  <p:tag name="KSO_WM_UNIT_LAYERLEVEL" val="1"/>
  <p:tag name="KSO_WM_TAG_VERSION" val="1.0"/>
  <p:tag name="KSO_WM_BEAUTIFY_FLAG" val="#wm#"/>
  <p:tag name="KSO_WM_UNIT_TYPE" val="y"/>
  <p:tag name="KSO_WM_UNIT_INDEX" val="7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6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7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8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6915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6915"/>
  <p:tag name="KSO_WM_TEMPLATE_MASTER_THUMB_INDEX" val="12"/>
  <p:tag name="KSO_WM_TEMPLATE_THUMBS_INDEX" val="1、4、7、8、10、11、12、13、15"/>
</p:tagLst>
</file>

<file path=ppt/tags/tag211.xml><?xml version="1.0" encoding="utf-8"?>
<p:tagLst xmlns:p="http://schemas.openxmlformats.org/presentationml/2006/main">
  <p:tag name="KSO_WM_TEMPLATE_CATEGORY" val="custom"/>
  <p:tag name="KSO_WM_TEMPLATE_INDEX" val="20206915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22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25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28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31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2.xml><?xml version="1.0" encoding="utf-8"?>
<p:tagLst xmlns:p="http://schemas.openxmlformats.org/presentationml/2006/main">
  <p:tag name="KSO_WM_UNIT_TABLE_BEAUTIFY" val="smartTable{fed323cc-78d6-4346-98d5-24cb15bb5f94}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35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38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1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4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45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49.xml><?xml version="1.0" encoding="utf-8"?>
<p:tagLst xmlns:p="http://schemas.openxmlformats.org/presentationml/2006/main">
  <p:tag name="KSO_WM_UNIT_PLACING_PICTURE_USER_VIEWPORT" val="{&quot;height&quot;:4630,&quot;width&quot;:3472.4992125984249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52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255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57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66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67.xml><?xml version="1.0" encoding="utf-8"?>
<p:tagLst xmlns:p="http://schemas.openxmlformats.org/presentationml/2006/main">
  <p:tag name="KSO_WM_UNIT_TABLE_BEAUTIFY" val="smartTable{f2ec0efd-641b-461f-970d-f742ac97b3b8}"/>
  <p:tag name="TABLE_ENDDRAG_ORIGIN_RECT" val="946*306"/>
  <p:tag name="TABLE_ENDDRAG_RECT" val="8*119*946*306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71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6915_4*i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1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6915_4*a*1"/>
  <p:tag name="KSO_WM_TEMPLATE_CATEGORY" val="custom"/>
  <p:tag name="KSO_WM_TEMPLATE_INDEX" val="20206915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  <p:tag name="KSO_WM_SLIDE_ID" val="custom20206915_4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4"/>
  <p:tag name="KSO_WM_SLIDE_INDEX" val="4"/>
  <p:tag name="KSO_WM_DIAGRAM_GROUP_CODE" val="l1-1"/>
  <p:tag name="KSO_WM_SLIDE_DIAGTYPE" val="l"/>
  <p:tag name="KSO_WM_TAG_VERSION" val="1.0"/>
  <p:tag name="KSO_WM_SLIDE_LAYOUT" val="a_l"/>
  <p:tag name="KSO_WM_SLIDE_LAYOUT_CNT" val="1_1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6915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UNIT_TYPE" val="y"/>
  <p:tag name="KSO_WM_UNIT_INDEX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UNIT_TYPE" val="y"/>
  <p:tag name="KSO_WM_UNIT_INDEX" val="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UNIT_TYPE" val="y"/>
  <p:tag name="KSO_WM_UNIT_INDEX" val="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5"/>
  <p:tag name="KSO_WM_UNIT_LAYERLEVEL" val="1"/>
  <p:tag name="KSO_WM_TAG_VERSION" val="1.0"/>
  <p:tag name="KSO_WM_BEAUTIFY_FLAG" val="#wm#"/>
  <p:tag name="KSO_WM_UNIT_TYPE" val="y"/>
  <p:tag name="KSO_WM_UNIT_INDEX" val="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6"/>
  <p:tag name="KSO_WM_UNIT_LAYERLEVEL" val="1"/>
  <p:tag name="KSO_WM_TAG_VERSION" val="1.0"/>
  <p:tag name="KSO_WM_BEAUTIFY_FLAG" val="#wm#"/>
  <p:tag name="KSO_WM_UNIT_TYPE" val="y"/>
  <p:tag name="KSO_WM_UNIT_INDEX" val="6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北建紫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6A2D75"/>
      </a:accent1>
      <a:accent2>
        <a:srgbClr val="7030A0"/>
      </a:accent2>
      <a:accent3>
        <a:srgbClr val="863993"/>
      </a:accent3>
      <a:accent4>
        <a:srgbClr val="8F29CD"/>
      </a:accent4>
      <a:accent5>
        <a:srgbClr val="EAEAF4"/>
      </a:accent5>
      <a:accent6>
        <a:srgbClr val="F2F2F2"/>
      </a:accent6>
      <a:hlink>
        <a:srgbClr val="802E9A"/>
      </a:hlink>
      <a:folHlink>
        <a:srgbClr val="3E164A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1491</Words>
  <Application>WPS 演示</Application>
  <PresentationFormat>宽屏</PresentationFormat>
  <Paragraphs>268</Paragraphs>
  <Slides>24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Times New Roman</vt:lpstr>
      <vt:lpstr>楷体</vt:lpstr>
      <vt:lpstr>黑体</vt:lpstr>
      <vt:lpstr>Arial Unicode MS</vt:lpstr>
      <vt:lpstr>Calibri</vt:lpstr>
      <vt:lpstr>Garamond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YG Z</dc:creator>
  <cp:lastModifiedBy>卞</cp:lastModifiedBy>
  <cp:revision>185</cp:revision>
  <dcterms:created xsi:type="dcterms:W3CDTF">2020-11-02T10:27:00Z</dcterms:created>
  <dcterms:modified xsi:type="dcterms:W3CDTF">2021-05-26T01:12:21Z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